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0"/>
  </p:notesMasterIdLst>
  <p:sldIdLst>
    <p:sldId id="256" r:id="rId2"/>
    <p:sldId id="263" r:id="rId3"/>
    <p:sldId id="275" r:id="rId4"/>
    <p:sldId id="259" r:id="rId5"/>
    <p:sldId id="288" r:id="rId6"/>
    <p:sldId id="289" r:id="rId7"/>
    <p:sldId id="276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 snapToGrid="0">
      <p:cViewPr varScale="1">
        <p:scale>
          <a:sx n="50" d="100"/>
          <a:sy n="50" d="100"/>
        </p:scale>
        <p:origin x="-821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3ED91-D307-4EB9-8AF2-073DE9832A37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5823D-EE6A-4578-82DC-6230061D2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34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013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662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662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823D-EE6A-4578-82DC-6230061D20B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7E3026-F897-496C-82D4-975BCE399C7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948446-14C5-4234-A51E-8B7EA963D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25880" y="1097280"/>
            <a:ext cx="10866120" cy="2910840"/>
          </a:xfrm>
        </p:spPr>
        <p:txBody>
          <a:bodyPr>
            <a:normAutofit/>
          </a:bodyPr>
          <a:lstStyle/>
          <a:p>
            <a:pPr algn="ctr"/>
            <a:r>
              <a:rPr lang="en-US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/>
            </a:r>
            <a:br>
              <a:rPr lang="en-US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</a:br>
            <a:r>
              <a:rPr lang="en-US" sz="5600" b="1" dirty="0" smtClean="0"/>
              <a:t>LECTURE  # </a:t>
            </a:r>
            <a:r>
              <a:rPr lang="en-US" sz="5600" b="1" dirty="0" smtClean="0"/>
              <a:t>04</a:t>
            </a:r>
            <a:r>
              <a:rPr lang="en-US" sz="5600" b="1" dirty="0" smtClean="0"/>
              <a:t/>
            </a:r>
            <a:br>
              <a:rPr lang="en-US" sz="5600" b="1" dirty="0" smtClean="0"/>
            </a:br>
            <a:r>
              <a:rPr lang="en-US" sz="5600" b="1" dirty="0" smtClean="0"/>
              <a:t>SITE ANALYSIS FACTORS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1848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Role of Vegetation</a:t>
            </a:r>
            <a:br>
              <a:rPr lang="en-US" sz="3600" b="1" dirty="0" smtClean="0"/>
            </a:br>
            <a:r>
              <a:rPr lang="en-US" sz="3600" b="1" dirty="0" smtClean="0"/>
              <a:t>Climatic Control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645920"/>
            <a:ext cx="10165080" cy="460248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sz="2000" b="1" dirty="0" smtClean="0"/>
              <a:t>(c)	</a:t>
            </a:r>
            <a:r>
              <a:rPr lang="en-US" sz="2400" b="1" dirty="0" smtClean="0"/>
              <a:t>Precipitation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Plants </a:t>
            </a:r>
            <a:r>
              <a:rPr lang="en-US" sz="2400" dirty="0" smtClean="0"/>
              <a:t>help to control precipitation reaching the  ground</a:t>
            </a:r>
            <a:r>
              <a:rPr lang="en-US" sz="2400" dirty="0" smtClean="0"/>
              <a:t>.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By </a:t>
            </a:r>
            <a:r>
              <a:rPr lang="en-US" sz="2400" dirty="0" smtClean="0"/>
              <a:t>intercepting rain and slowing it down, they aid in </a:t>
            </a:r>
            <a:r>
              <a:rPr lang="en-US" sz="2400" dirty="0" smtClean="0"/>
              <a:t>moisture </a:t>
            </a:r>
            <a:r>
              <a:rPr lang="en-US" sz="2400" dirty="0" smtClean="0"/>
              <a:t>retention, and in the prevention of soil erosion. </a:t>
            </a:r>
            <a:endParaRPr lang="en-US" sz="2400" dirty="0" smtClean="0"/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They </a:t>
            </a:r>
            <a:r>
              <a:rPr lang="en-US" sz="2400" dirty="0" smtClean="0"/>
              <a:t>also help soil retain water by providing shade, or protection  from the wind, or by water shedding function of trees’ roots.</a:t>
            </a:r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Role of Vegetation</a:t>
            </a:r>
            <a:br>
              <a:rPr lang="en-US" sz="3600" b="1" dirty="0" smtClean="0"/>
            </a:br>
            <a:r>
              <a:rPr lang="en-US" sz="3600" b="1" dirty="0" smtClean="0"/>
              <a:t>Environmental Engineering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645920"/>
            <a:ext cx="10165080" cy="460248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sz="2000" b="1" dirty="0" smtClean="0"/>
              <a:t>(a)	</a:t>
            </a:r>
            <a:r>
              <a:rPr lang="en-US" sz="2400" b="1" dirty="0" smtClean="0"/>
              <a:t>Air Purification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Plants  clean air through the  process of photosynthesis  where they use up carbon  dioxide emissions of cars  and trucks and in the  process release oxygen in  the air.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Trees also help filter out  other pollutants, i.e. sulfur  dioxide, dust, pollen, and  smoke.</a:t>
            </a:r>
          </a:p>
          <a:p>
            <a:pPr marL="539496" indent="-457200" algn="just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Role of Vegetation</a:t>
            </a:r>
            <a:br>
              <a:rPr lang="en-US" sz="3600" b="1" dirty="0" smtClean="0"/>
            </a:br>
            <a:r>
              <a:rPr lang="en-US" sz="3600" b="1" dirty="0" smtClean="0"/>
              <a:t>Environmental Engineering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645920"/>
            <a:ext cx="10165080" cy="460248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sz="2000" b="1" dirty="0" smtClean="0"/>
              <a:t>(b)	</a:t>
            </a:r>
            <a:r>
              <a:rPr lang="en-US" sz="2400" b="1" dirty="0" smtClean="0"/>
              <a:t>Noise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The sound level of normal conversation is about 60 </a:t>
            </a:r>
            <a:r>
              <a:rPr lang="en-US" sz="2400" dirty="0" smtClean="0"/>
              <a:t>decibels; a </a:t>
            </a:r>
            <a:r>
              <a:rPr lang="en-US" sz="2400" dirty="0" smtClean="0"/>
              <a:t>plane taking off produces 120 decibels at a distance of 200 ft.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Sound energy usually spreads out and dissipates in transmission.  Sound waves can be absorbed, reflected or deflected.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Plants absorb sound waves through their leaves, branches</a:t>
            </a:r>
            <a:r>
              <a:rPr lang="en-US" sz="2400" dirty="0" smtClean="0"/>
              <a:t>, </a:t>
            </a:r>
            <a:r>
              <a:rPr lang="en-US" sz="2400" dirty="0" smtClean="0"/>
              <a:t>twigs, especially those with thick fleshy leaves and thin </a:t>
            </a:r>
            <a:r>
              <a:rPr lang="en-US" sz="2400" dirty="0" smtClean="0"/>
              <a:t>petioles</a:t>
            </a:r>
            <a:endParaRPr lang="en-US" sz="2400" dirty="0" smtClean="0"/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Tree trunks deflect  sounds and it has  been estimated that  a 100 ft. depth of  forest can reduce </a:t>
            </a:r>
            <a:r>
              <a:rPr lang="en-US" sz="2400" dirty="0" smtClean="0"/>
              <a:t>sound </a:t>
            </a:r>
            <a:r>
              <a:rPr lang="en-US" sz="2400" dirty="0" smtClean="0"/>
              <a:t>by 21 </a:t>
            </a:r>
            <a:r>
              <a:rPr lang="en-US" sz="2400" dirty="0" smtClean="0"/>
              <a:t>decibels</a:t>
            </a:r>
            <a:r>
              <a:rPr lang="en-US" sz="2400" dirty="0" smtClean="0"/>
              <a:t>.</a:t>
            </a:r>
          </a:p>
          <a:p>
            <a:pPr marL="539496" indent="-457200" algn="just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Role of Vegetation</a:t>
            </a:r>
            <a:br>
              <a:rPr lang="en-US" sz="3600" b="1" dirty="0" smtClean="0"/>
            </a:br>
            <a:r>
              <a:rPr lang="en-US" sz="3600" b="1" dirty="0" smtClean="0"/>
              <a:t>Environmental Engineering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645920"/>
            <a:ext cx="10165080" cy="460248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sz="2000" b="1" dirty="0" smtClean="0"/>
              <a:t>(c)	</a:t>
            </a:r>
            <a:r>
              <a:rPr lang="en-US" sz="2400" b="1" dirty="0" smtClean="0"/>
              <a:t>Glare and Reflection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Plants reduce glare and  reflection caused by sunlight.  </a:t>
            </a:r>
            <a:endParaRPr lang="en-US" sz="2400" dirty="0" smtClean="0"/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A </a:t>
            </a:r>
            <a:r>
              <a:rPr lang="en-US" sz="2400" dirty="0" smtClean="0"/>
              <a:t>light source received </a:t>
            </a:r>
            <a:r>
              <a:rPr lang="en-US" sz="2400" dirty="0" smtClean="0"/>
              <a:t>directly </a:t>
            </a:r>
            <a:r>
              <a:rPr lang="en-US" sz="2400" dirty="0" smtClean="0"/>
              <a:t>produces primary </a:t>
            </a:r>
            <a:r>
              <a:rPr lang="en-US" sz="2400" dirty="0" smtClean="0"/>
              <a:t>glare </a:t>
            </a:r>
            <a:r>
              <a:rPr lang="en-US" sz="2400" dirty="0" smtClean="0"/>
              <a:t>while reflected light </a:t>
            </a:r>
            <a:r>
              <a:rPr lang="en-US" sz="2400" dirty="0" smtClean="0"/>
              <a:t>is </a:t>
            </a:r>
            <a:r>
              <a:rPr lang="en-US" sz="2400" dirty="0" smtClean="0"/>
              <a:t>secondary glare. </a:t>
            </a:r>
            <a:endParaRPr lang="en-US" sz="2400" dirty="0" smtClean="0"/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Plants may </a:t>
            </a:r>
            <a:r>
              <a:rPr lang="en-US" sz="2400" dirty="0" smtClean="0"/>
              <a:t>be used to filter or </a:t>
            </a:r>
            <a:r>
              <a:rPr lang="en-US" sz="2400" dirty="0" smtClean="0"/>
              <a:t>block </a:t>
            </a:r>
            <a:r>
              <a:rPr lang="en-US" sz="2400" dirty="0" smtClean="0"/>
              <a:t>glare by use of plants with  the appropriate size, shape, </a:t>
            </a:r>
            <a:r>
              <a:rPr lang="en-US" sz="2400" dirty="0" smtClean="0"/>
              <a:t>and </a:t>
            </a:r>
            <a:r>
              <a:rPr lang="en-US" sz="2400" dirty="0" smtClean="0"/>
              <a:t>foliage density.</a:t>
            </a:r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Role of Vegetation</a:t>
            </a:r>
            <a:br>
              <a:rPr lang="en-US" sz="3600" b="1" dirty="0" smtClean="0"/>
            </a:br>
            <a:r>
              <a:rPr lang="en-US" sz="3600" b="1" dirty="0" smtClean="0"/>
              <a:t>Environmental Engineering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645920"/>
            <a:ext cx="10165080" cy="460248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sz="2000" b="1" dirty="0" smtClean="0"/>
              <a:t>(d)	</a:t>
            </a:r>
            <a:r>
              <a:rPr lang="en-US" sz="2400" b="1" dirty="0" smtClean="0"/>
              <a:t>Erosion Control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Plants are a primary means of preventing </a:t>
            </a:r>
            <a:r>
              <a:rPr lang="en-US" sz="2400" dirty="0" smtClean="0"/>
              <a:t>erosion </a:t>
            </a:r>
            <a:r>
              <a:rPr lang="en-US" sz="2400" dirty="0" smtClean="0"/>
              <a:t>from </a:t>
            </a:r>
            <a:r>
              <a:rPr lang="en-US" sz="2400" dirty="0" smtClean="0"/>
              <a:t>storm water </a:t>
            </a:r>
            <a:r>
              <a:rPr lang="en-US" sz="2400" dirty="0" smtClean="0"/>
              <a:t>runoff and of controlling erosion </a:t>
            </a:r>
            <a:r>
              <a:rPr lang="en-US" sz="2400" dirty="0" smtClean="0"/>
              <a:t>during </a:t>
            </a:r>
            <a:r>
              <a:rPr lang="en-US" sz="2400" dirty="0" smtClean="0"/>
              <a:t>construction. </a:t>
            </a:r>
            <a:endParaRPr lang="en-US" sz="2400" dirty="0" smtClean="0"/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Erosion </a:t>
            </a:r>
            <a:r>
              <a:rPr lang="en-US" sz="2400" dirty="0" smtClean="0"/>
              <a:t>is also minimized by the plants action </a:t>
            </a:r>
            <a:r>
              <a:rPr lang="en-US" sz="2400" dirty="0" smtClean="0"/>
              <a:t>of </a:t>
            </a:r>
            <a:r>
              <a:rPr lang="en-US" sz="2400" dirty="0" smtClean="0"/>
              <a:t>intercepting rain, decreasing splash, and increased </a:t>
            </a:r>
            <a:r>
              <a:rPr lang="en-US" sz="2400" dirty="0" smtClean="0"/>
              <a:t>water </a:t>
            </a:r>
            <a:r>
              <a:rPr lang="en-US" sz="2400" dirty="0" smtClean="0"/>
              <a:t>absorption.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Vegetation with </a:t>
            </a:r>
            <a:r>
              <a:rPr lang="en-US" sz="2400" dirty="0" smtClean="0"/>
              <a:t>extensive </a:t>
            </a:r>
            <a:r>
              <a:rPr lang="en-US" sz="2400" dirty="0" smtClean="0"/>
              <a:t>root systems </a:t>
            </a:r>
            <a:r>
              <a:rPr lang="en-US" sz="2400" dirty="0" smtClean="0"/>
              <a:t>imparts </a:t>
            </a:r>
            <a:r>
              <a:rPr lang="en-US" sz="2400" dirty="0" smtClean="0"/>
              <a:t>stability to slopes.</a:t>
            </a:r>
          </a:p>
        </p:txBody>
      </p:sp>
      <p:sp>
        <p:nvSpPr>
          <p:cNvPr id="5" name="object 613"/>
          <p:cNvSpPr/>
          <p:nvPr/>
        </p:nvSpPr>
        <p:spPr>
          <a:xfrm>
            <a:off x="9159240" y="4282440"/>
            <a:ext cx="2606039" cy="2392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Role of Vegetation</a:t>
            </a:r>
            <a:br>
              <a:rPr lang="en-US" sz="3600" b="1" dirty="0" smtClean="0"/>
            </a:br>
            <a:r>
              <a:rPr lang="en-US" sz="3600" b="1" dirty="0" smtClean="0"/>
              <a:t>Architectural and Aesthetic Uses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645920"/>
            <a:ext cx="10165080" cy="460248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sz="2000" b="1" dirty="0" smtClean="0"/>
              <a:t>(a)	</a:t>
            </a:r>
            <a:r>
              <a:rPr lang="en-US" sz="2400" b="1" dirty="0" smtClean="0"/>
              <a:t>Space Definition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Plants can help in several ways: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as </a:t>
            </a:r>
            <a:r>
              <a:rPr lang="en-US" sz="2400" dirty="0" smtClean="0"/>
              <a:t>wall elements to form outdoor spaces,	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as </a:t>
            </a:r>
            <a:r>
              <a:rPr lang="en-US" sz="2400" dirty="0" smtClean="0"/>
              <a:t>canopies to </a:t>
            </a:r>
            <a:r>
              <a:rPr lang="en-US" sz="2400" dirty="0" smtClean="0"/>
              <a:t>provide </a:t>
            </a:r>
            <a:r>
              <a:rPr lang="en-US" sz="2400" dirty="0" smtClean="0"/>
              <a:t>shade</a:t>
            </a:r>
            <a:r>
              <a:rPr lang="en-US" sz="2400" dirty="0" smtClean="0"/>
              <a:t>, or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as </a:t>
            </a:r>
            <a:r>
              <a:rPr lang="en-US" sz="2400" dirty="0" smtClean="0"/>
              <a:t>ground covers to provide color and texture on the </a:t>
            </a:r>
            <a:r>
              <a:rPr lang="en-US" sz="2400" dirty="0" smtClean="0"/>
              <a:t>base </a:t>
            </a:r>
            <a:r>
              <a:rPr lang="en-US" sz="2400" dirty="0" smtClean="0"/>
              <a:t>plane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5" name="object 614"/>
          <p:cNvSpPr/>
          <p:nvPr/>
        </p:nvSpPr>
        <p:spPr>
          <a:xfrm>
            <a:off x="2607311" y="3881120"/>
            <a:ext cx="3196018" cy="26225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15"/>
          <p:cNvSpPr/>
          <p:nvPr/>
        </p:nvSpPr>
        <p:spPr>
          <a:xfrm>
            <a:off x="6019801" y="3897629"/>
            <a:ext cx="2164080" cy="2613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16"/>
          <p:cNvSpPr/>
          <p:nvPr/>
        </p:nvSpPr>
        <p:spPr>
          <a:xfrm>
            <a:off x="8412480" y="3906520"/>
            <a:ext cx="2042161" cy="26009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Role of Vegetation</a:t>
            </a:r>
            <a:br>
              <a:rPr lang="en-US" sz="3600" b="1" dirty="0" smtClean="0"/>
            </a:br>
            <a:r>
              <a:rPr lang="en-US" sz="3600" b="1" dirty="0" smtClean="0"/>
              <a:t>Architectural and Aesthetic Uses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645920"/>
            <a:ext cx="10165080" cy="460248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sz="2000" b="1" dirty="0" smtClean="0"/>
              <a:t>(b)	</a:t>
            </a:r>
            <a:r>
              <a:rPr lang="en-US" sz="2400" b="1" dirty="0" smtClean="0"/>
              <a:t>View Control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While </a:t>
            </a:r>
            <a:r>
              <a:rPr lang="en-US" sz="2400" dirty="0" smtClean="0"/>
              <a:t>trees </a:t>
            </a:r>
            <a:r>
              <a:rPr lang="en-US" sz="2400" dirty="0" smtClean="0"/>
              <a:t>and shrubs can </a:t>
            </a:r>
            <a:r>
              <a:rPr lang="en-US" sz="2400" dirty="0" smtClean="0"/>
              <a:t>screen </a:t>
            </a:r>
            <a:r>
              <a:rPr lang="en-US" sz="2400" dirty="0" smtClean="0"/>
              <a:t>out </a:t>
            </a:r>
            <a:r>
              <a:rPr lang="en-US" sz="2400" dirty="0" smtClean="0"/>
              <a:t>objectionable </a:t>
            </a:r>
            <a:r>
              <a:rPr lang="en-US" sz="2400" dirty="0" smtClean="0"/>
              <a:t>views, they can also </a:t>
            </a:r>
            <a:r>
              <a:rPr lang="en-US" sz="2400" dirty="0" smtClean="0"/>
              <a:t>provide </a:t>
            </a:r>
            <a:r>
              <a:rPr lang="en-US" sz="2400" dirty="0" smtClean="0"/>
              <a:t>backdrops for </a:t>
            </a:r>
            <a:r>
              <a:rPr lang="en-US" sz="2400" dirty="0" smtClean="0"/>
              <a:t>sculpture </a:t>
            </a:r>
            <a:r>
              <a:rPr lang="en-US" sz="2400" dirty="0" smtClean="0"/>
              <a:t>and fountains.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Additionally, they may  provide filtered views of  buildings or spaces, or  frame a view, </a:t>
            </a:r>
            <a:r>
              <a:rPr lang="en-US" sz="2400" dirty="0" smtClean="0"/>
              <a:t>maximizing </a:t>
            </a:r>
            <a:r>
              <a:rPr lang="en-US" sz="2400" dirty="0" smtClean="0"/>
              <a:t>its effect.</a:t>
            </a:r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2</a:t>
            </a:r>
            <a:r>
              <a:rPr lang="en-US" sz="4400" b="1" dirty="0" smtClean="0"/>
              <a:t>. Wildlife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447800"/>
            <a:ext cx="1016508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Wildlife relates closely to habitats provided by plant communities. The three  groups of habitat elements essential to the different species of wildlife are: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Openland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Wildlife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includes birds and mammals commonly associated  with crop fields, meadows, pastures, and non-forested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lands.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Woodland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Wildlife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includes birds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mammals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associated  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grasses, plants and shrubs usually wooded areas.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Wetland Wildlife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–include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birds and mammals associated  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wetland food plants, floating aquatic plants, shallow water developments, etc. 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Important Considerations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447800"/>
            <a:ext cx="1016508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Wildlife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 an important consideration for choosing the sites for park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recreational areas.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Wildlife adds color, form, and movement to the landscape.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Existing wooded areas inhabited by wildlife may be prevented as parkland, along with residential subdivisions.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Site Analysis Factors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160" y="1447800"/>
            <a:ext cx="1008888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analysis of the site and its environs includes various factors and features that affect it.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These factors influence final site selection and provide clues in establishing guidelines for later development.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Broadly these factors are categorized as: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1. Natural Factors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Biological Factors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3. Cultural/Aesthetic Factors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2492120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0544" y="2362518"/>
            <a:ext cx="7275576" cy="11430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BIOLOGICAL FACTORS</a:t>
            </a:r>
            <a:endParaRPr lang="en-US" sz="4400" b="1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Site Inventory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Biological Factors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36520" y="1706881"/>
          <a:ext cx="7772400" cy="329800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886200"/>
                <a:gridCol w="3886200"/>
              </a:tblGrid>
              <a:tr h="55126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Categories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Attributes</a:t>
                      </a:r>
                      <a:endParaRPr lang="en-US" dirty="0"/>
                    </a:p>
                  </a:txBody>
                  <a:tcPr/>
                </a:tc>
              </a:tr>
              <a:tr h="121919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Vegetation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Plant</a:t>
                      </a:r>
                      <a:r>
                        <a:rPr lang="en-US" baseline="0" dirty="0" smtClean="0"/>
                        <a:t> communities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Specimen trees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Exotic invasive species</a:t>
                      </a:r>
                      <a:endParaRPr lang="en-US" dirty="0"/>
                    </a:p>
                  </a:txBody>
                  <a:tcPr/>
                </a:tc>
              </a:tr>
              <a:tr h="143872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Wildlife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Habitats</a:t>
                      </a:r>
                      <a:r>
                        <a:rPr lang="en-US" baseline="0" dirty="0" smtClean="0"/>
                        <a:t> for endangered or threatened species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1. Vegetation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447800"/>
            <a:ext cx="1016508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 larger sites, careful study of types, patterns, location and distribution of plants help to understand the overall environment such as 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site’s micro-climate (variations in local climate) including solar radiation, wind, humidity, air temperature.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Visual screening or exterior spaces, shade,  buffer zones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absorption or dispersion of sound, air quality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a site is heavily wooded, a carefully planned thinning of the trees may open potential views.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Vegetation is a good indicator of soil and microclimate e.g. red maple trees grow in wet areas only.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Ecosystems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447800"/>
            <a:ext cx="1016508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Ecosystems: Biotic or living elements ( plants and animals) combine in complex relationships with abiotic or nonliving elements (earth, water, air and sunlight) to produce ecosystems.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Broad classes include: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Terrestrial Ecosystems (land related)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Aquatic Ecosystems (water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related)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Role of Vegetation</a:t>
            </a:r>
            <a:endParaRPr lang="en-US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440" y="1447800"/>
            <a:ext cx="10296144" cy="4800600"/>
          </a:xfrm>
        </p:spPr>
        <p:txBody>
          <a:bodyPr>
            <a:normAutofit lnSpcReduction="10000"/>
          </a:bodyPr>
          <a:lstStyle/>
          <a:p>
            <a:pPr marL="417195">
              <a:spcBef>
                <a:spcPts val="164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spc="-10" dirty="0" smtClean="0">
                <a:latin typeface="Arial" pitchFamily="34" charset="0"/>
                <a:cs typeface="Arial" pitchFamily="34" charset="0"/>
              </a:rPr>
              <a:t>relevance of Plant Materials </a:t>
            </a: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in site </a:t>
            </a:r>
            <a:r>
              <a:rPr lang="en-US" sz="2400" spc="-10" dirty="0" smtClean="0">
                <a:latin typeface="Arial" pitchFamily="34" charset="0"/>
                <a:cs typeface="Arial" pitchFamily="34" charset="0"/>
              </a:rPr>
              <a:t>planning </a:t>
            </a: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is in </a:t>
            </a:r>
            <a:r>
              <a:rPr lang="en-US" sz="2400" spc="-10" dirty="0" smtClean="0">
                <a:latin typeface="Arial" pitchFamily="34" charset="0"/>
                <a:cs typeface="Arial" pitchFamily="34" charset="0"/>
              </a:rPr>
              <a:t>their </a:t>
            </a: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role in</a:t>
            </a:r>
            <a:r>
              <a:rPr lang="en-US" sz="2400" spc="14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ts val="5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72490" indent="-457200">
              <a:buNone/>
              <a:tabLst>
                <a:tab pos="871855" algn="l"/>
                <a:tab pos="872490" algn="l"/>
              </a:tabLst>
            </a:pP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1. Climatic</a:t>
            </a:r>
            <a:r>
              <a:rPr lang="en-US" sz="2400" spc="-2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control		3. </a:t>
            </a:r>
            <a:r>
              <a:rPr lang="en-US" sz="2400" spc="-10" dirty="0" smtClean="0">
                <a:latin typeface="Arial" pitchFamily="34" charset="0"/>
                <a:cs typeface="Arial" pitchFamily="34" charset="0"/>
              </a:rPr>
              <a:t>Architectural </a:t>
            </a: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Aesthetic</a:t>
            </a:r>
            <a:r>
              <a:rPr lang="en-US" sz="2400" spc="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0" dirty="0" smtClean="0">
                <a:latin typeface="Arial" pitchFamily="34" charset="0"/>
                <a:cs typeface="Arial" pitchFamily="34" charset="0"/>
              </a:rPr>
              <a:t>Uses</a:t>
            </a:r>
            <a:endParaRPr lang="en-US" sz="2400" spc="-5" dirty="0" smtClean="0">
              <a:latin typeface="Arial" pitchFamily="34" charset="0"/>
              <a:cs typeface="Arial" pitchFamily="34" charset="0"/>
            </a:endParaRPr>
          </a:p>
          <a:p>
            <a:pPr marL="1146810" lvl="1" indent="-457200">
              <a:buFont typeface="Wingdings" pitchFamily="2" charset="2"/>
              <a:buChar char="ü"/>
              <a:tabLst>
                <a:tab pos="871855" algn="l"/>
                <a:tab pos="87249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Solar radiation                      		</a:t>
            </a:r>
          </a:p>
          <a:p>
            <a:pPr marL="1146810" lvl="1" indent="-457200">
              <a:buFont typeface="Wingdings" pitchFamily="2" charset="2"/>
              <a:buChar char="ü"/>
              <a:tabLst>
                <a:tab pos="871855" algn="l"/>
                <a:tab pos="87249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Wind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146810" lvl="1" indent="-457200">
              <a:buFont typeface="Wingdings" pitchFamily="2" charset="2"/>
              <a:buChar char="ü"/>
              <a:tabLst>
                <a:tab pos="871855" algn="l"/>
                <a:tab pos="87249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Precipitation</a:t>
            </a:r>
          </a:p>
          <a:p>
            <a:pPr marL="872490" indent="-457200">
              <a:buNone/>
              <a:tabLst>
                <a:tab pos="871855" algn="l"/>
                <a:tab pos="872490" algn="l"/>
              </a:tabLst>
            </a:pPr>
            <a:r>
              <a:rPr lang="en-US" sz="2400" spc="-10" dirty="0" smtClean="0">
                <a:latin typeface="Arial" pitchFamily="34" charset="0"/>
                <a:cs typeface="Arial" pitchFamily="34" charset="0"/>
              </a:rPr>
              <a:t>2. Environmental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Engineering</a:t>
            </a:r>
          </a:p>
          <a:p>
            <a:pPr marL="1146810" lvl="1" indent="-457200">
              <a:buFont typeface="Wingdings" pitchFamily="2" charset="2"/>
              <a:buChar char="ü"/>
              <a:tabLst>
                <a:tab pos="871855" algn="l"/>
                <a:tab pos="872490" algn="l"/>
              </a:tabLst>
            </a:pP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Air pollution</a:t>
            </a:r>
          </a:p>
          <a:p>
            <a:pPr marL="1146810" lvl="1" indent="-457200">
              <a:buFont typeface="Wingdings" pitchFamily="2" charset="2"/>
              <a:buChar char="ü"/>
              <a:tabLst>
                <a:tab pos="871855" algn="l"/>
                <a:tab pos="872490" algn="l"/>
              </a:tabLst>
            </a:pP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Noise</a:t>
            </a:r>
          </a:p>
          <a:p>
            <a:pPr marL="1146810" lvl="1" indent="-457200">
              <a:buFont typeface="Wingdings" pitchFamily="2" charset="2"/>
              <a:buChar char="ü"/>
              <a:tabLst>
                <a:tab pos="871855" algn="l"/>
                <a:tab pos="872490" algn="l"/>
              </a:tabLst>
            </a:pP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Glare and reflection</a:t>
            </a:r>
          </a:p>
          <a:p>
            <a:pPr marL="1146810" lvl="1" indent="-457200">
              <a:buFont typeface="Wingdings" pitchFamily="2" charset="2"/>
              <a:buChar char="ü"/>
              <a:tabLst>
                <a:tab pos="871855" algn="l"/>
                <a:tab pos="872490" algn="l"/>
              </a:tabLst>
            </a:pP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Erosion control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35"/>
              </a:spcBef>
              <a:buClr>
                <a:srgbClr val="FFFFFF"/>
              </a:buClr>
              <a:buFont typeface="Arial"/>
              <a:buAutoNum type="arabi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33744" y="2560320"/>
            <a:ext cx="7153656" cy="3383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6810" marR="0" lvl="1" indent="-45720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ü"/>
              <a:tabLst>
                <a:tab pos="871855" algn="l"/>
                <a:tab pos="872490" algn="l"/>
              </a:tabLst>
              <a:defRPr/>
            </a:pP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View control</a:t>
            </a:r>
          </a:p>
          <a:p>
            <a:pPr marL="1146810" marR="0" lvl="1" indent="-45720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ü"/>
              <a:tabLst>
                <a:tab pos="871855" algn="l"/>
                <a:tab pos="872490" algn="l"/>
              </a:tabLst>
              <a:defRPr/>
            </a:pP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Space definition</a:t>
            </a:r>
            <a:endParaRPr kumimoji="0" lang="en-US" sz="2400" b="0" i="0" u="none" strike="noStrike" kern="1200" cap="none" spc="-5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Arial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92120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Role of Vegetation</a:t>
            </a:r>
            <a:br>
              <a:rPr lang="en-US" sz="3600" b="1" dirty="0" smtClean="0"/>
            </a:br>
            <a:r>
              <a:rPr lang="en-US" sz="3600" b="1" dirty="0" smtClean="0"/>
              <a:t>Climatic Control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615440"/>
            <a:ext cx="10165080" cy="461772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sz="2000" b="1" dirty="0" smtClean="0"/>
              <a:t>(a)</a:t>
            </a:r>
            <a:r>
              <a:rPr lang="en-US" sz="2400" b="1" dirty="0" smtClean="0"/>
              <a:t>	Solar </a:t>
            </a:r>
            <a:r>
              <a:rPr lang="en-US" sz="2400" b="1" dirty="0" smtClean="0"/>
              <a:t>Radiation </a:t>
            </a:r>
            <a:endParaRPr lang="en-US" sz="2400" b="1" dirty="0" smtClean="0"/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Solar radiation is </a:t>
            </a:r>
            <a:r>
              <a:rPr lang="en-US" sz="2400" dirty="0" smtClean="0"/>
              <a:t>Earth’s source of light and heat. It warms  the earth’s surface, is reflected by paving and other objects, </a:t>
            </a:r>
            <a:r>
              <a:rPr lang="en-US" sz="2400" dirty="0" smtClean="0"/>
              <a:t>and produces glare.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Trees </a:t>
            </a:r>
            <a:r>
              <a:rPr lang="en-US" sz="2400" dirty="0" smtClean="0"/>
              <a:t>are one of the best controls for solar radiation because: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/>
              <a:t>they block or filter sunlight;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/>
              <a:t>they cool the air under their canopies providing natural air </a:t>
            </a:r>
            <a:r>
              <a:rPr lang="en-US" sz="2400" dirty="0" smtClean="0"/>
              <a:t> conditioning</a:t>
            </a:r>
            <a:r>
              <a:rPr lang="en-US" sz="2400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Scientists have recorded that with an air temperature of </a:t>
            </a:r>
            <a:r>
              <a:rPr lang="en-US" sz="2400" dirty="0" smtClean="0"/>
              <a:t>84</a:t>
            </a:r>
            <a:r>
              <a:rPr lang="en-US" sz="2400" dirty="0" smtClean="0">
                <a:latin typeface="Matura MT Script Capitals"/>
              </a:rPr>
              <a:t>°</a:t>
            </a:r>
            <a:r>
              <a:rPr lang="en-US" sz="2400" dirty="0" smtClean="0"/>
              <a:t> </a:t>
            </a:r>
            <a:r>
              <a:rPr lang="en-US" sz="2400" dirty="0" smtClean="0"/>
              <a:t>F,  surface temp of a concrete paving was </a:t>
            </a:r>
            <a:r>
              <a:rPr lang="en-US" sz="2400" dirty="0" smtClean="0"/>
              <a:t>108</a:t>
            </a:r>
            <a:r>
              <a:rPr lang="en-US" sz="2400" dirty="0" smtClean="0">
                <a:latin typeface="Matura MT Script Capitals"/>
              </a:rPr>
              <a:t>°</a:t>
            </a:r>
            <a:r>
              <a:rPr lang="en-US" sz="2400" dirty="0" smtClean="0"/>
              <a:t>, </a:t>
            </a:r>
            <a:r>
              <a:rPr lang="en-US" sz="2400" dirty="0" smtClean="0"/>
              <a:t>while surface temp  under shade trees were </a:t>
            </a:r>
            <a:r>
              <a:rPr lang="en-US" sz="2400" dirty="0" smtClean="0"/>
              <a:t>20</a:t>
            </a:r>
            <a:r>
              <a:rPr lang="en-US" sz="2400" dirty="0" smtClean="0">
                <a:latin typeface="Matura MT Script Capitals"/>
              </a:rPr>
              <a:t>°</a:t>
            </a:r>
            <a:r>
              <a:rPr lang="en-US" sz="2400" dirty="0" smtClean="0"/>
              <a:t> </a:t>
            </a:r>
            <a:r>
              <a:rPr lang="en-US" sz="2400" dirty="0" smtClean="0"/>
              <a:t>lower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Role of Vegetation</a:t>
            </a:r>
            <a:br>
              <a:rPr lang="en-US" sz="3600" b="1" dirty="0" smtClean="0"/>
            </a:br>
            <a:r>
              <a:rPr lang="en-US" sz="3600" b="1" dirty="0" smtClean="0"/>
              <a:t>Climatic Control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1645920"/>
            <a:ext cx="10165080" cy="460248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sz="2000" b="1" dirty="0" smtClean="0"/>
              <a:t>(b)</a:t>
            </a:r>
            <a:r>
              <a:rPr lang="en-US" sz="2400" b="1" dirty="0" smtClean="0"/>
              <a:t>	Wind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Wind </a:t>
            </a:r>
            <a:r>
              <a:rPr lang="en-US" sz="2400" dirty="0" smtClean="0"/>
              <a:t>helps to control temperature. When winds are of low  velocity, they may be pleasant, but when velocity </a:t>
            </a:r>
            <a:r>
              <a:rPr lang="en-US" sz="2400" dirty="0" smtClean="0"/>
              <a:t>increases, may </a:t>
            </a:r>
            <a:r>
              <a:rPr lang="en-US" sz="2400" dirty="0" smtClean="0"/>
              <a:t>cause discomfort or damage</a:t>
            </a:r>
            <a:r>
              <a:rPr lang="en-US" sz="2400" dirty="0" smtClean="0"/>
              <a:t>.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400" dirty="0" smtClean="0"/>
              <a:t>Vegetation control winds by forming barriers by guiding and filtering the flow.</a:t>
            </a:r>
            <a:endParaRPr lang="en-US" sz="2400" dirty="0" smtClean="0"/>
          </a:p>
        </p:txBody>
      </p:sp>
      <p:sp>
        <p:nvSpPr>
          <p:cNvPr id="5" name="object 612"/>
          <p:cNvSpPr/>
          <p:nvPr/>
        </p:nvSpPr>
        <p:spPr>
          <a:xfrm>
            <a:off x="7623810" y="4130039"/>
            <a:ext cx="2806700" cy="2057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13"/>
          <p:cNvSpPr/>
          <p:nvPr/>
        </p:nvSpPr>
        <p:spPr>
          <a:xfrm>
            <a:off x="3488690" y="4110989"/>
            <a:ext cx="3893820" cy="21005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89423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2081</TotalTime>
  <Words>456</Words>
  <Application>Microsoft Office PowerPoint</Application>
  <PresentationFormat>Custom</PresentationFormat>
  <Paragraphs>124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 LECTURE  # 04 SITE ANALYSIS FACTORS</vt:lpstr>
      <vt:lpstr>Site Analysis Factors</vt:lpstr>
      <vt:lpstr>BIOLOGICAL FACTORS</vt:lpstr>
      <vt:lpstr>Site Inventory  Biological Factors</vt:lpstr>
      <vt:lpstr>1. Vegetation</vt:lpstr>
      <vt:lpstr>Ecosystems</vt:lpstr>
      <vt:lpstr>Role of Vegetation</vt:lpstr>
      <vt:lpstr>Role of Vegetation Climatic Control</vt:lpstr>
      <vt:lpstr>Role of Vegetation Climatic Control</vt:lpstr>
      <vt:lpstr>Role of Vegetation Climatic Control</vt:lpstr>
      <vt:lpstr>Role of Vegetation Environmental Engineering</vt:lpstr>
      <vt:lpstr>Role of Vegetation Environmental Engineering</vt:lpstr>
      <vt:lpstr>Role of Vegetation Environmental Engineering</vt:lpstr>
      <vt:lpstr>Role of Vegetation Environmental Engineering</vt:lpstr>
      <vt:lpstr>Role of Vegetation Architectural and Aesthetic Uses</vt:lpstr>
      <vt:lpstr>Role of Vegetation Architectural and Aesthetic Uses</vt:lpstr>
      <vt:lpstr>2. Wildlife </vt:lpstr>
      <vt:lpstr>Important Considerations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Amna</dc:creator>
  <cp:lastModifiedBy>AJ</cp:lastModifiedBy>
  <cp:revision>37</cp:revision>
  <dcterms:created xsi:type="dcterms:W3CDTF">2014-08-26T16:01:44Z</dcterms:created>
  <dcterms:modified xsi:type="dcterms:W3CDTF">2019-10-06T16:32:48Z</dcterms:modified>
</cp:coreProperties>
</file>